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p:scale>
          <a:sx n="75" d="100"/>
          <a:sy n="75" d="100"/>
        </p:scale>
        <p:origin x="773"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3/13/2017</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Videobooth</a:t>
            </a:r>
          </a:p>
        </p:txBody>
      </p:sp>
      <p:sp>
        <p:nvSpPr>
          <p:cNvPr id="3" name="Subtitle 2"/>
          <p:cNvSpPr>
            <a:spLocks noGrp="1"/>
          </p:cNvSpPr>
          <p:nvPr>
            <p:ph type="subTitle" idx="1"/>
          </p:nvPr>
        </p:nvSpPr>
        <p:spPr/>
        <p:txBody>
          <a:bodyPr/>
          <a:lstStyle/>
          <a:p>
            <a:r>
              <a:rPr lang="en-US" dirty="0"/>
              <a:t>Language Resource Center</a:t>
            </a:r>
            <a:br>
              <a:rPr lang="en-US" dirty="0"/>
            </a:br>
            <a:r>
              <a:rPr lang="en-US" dirty="0"/>
              <a:t>Noyes Lodge</a:t>
            </a:r>
          </a:p>
          <a:p>
            <a:r>
              <a:rPr lang="en-US" dirty="0"/>
              <a:t>Erick Palma</a:t>
            </a:r>
          </a:p>
        </p:txBody>
      </p:sp>
    </p:spTree>
    <p:extLst>
      <p:ext uri="{BB962C8B-B14F-4D97-AF65-F5344CB8AC3E}">
        <p14:creationId xmlns:p14="http://schemas.microsoft.com/office/powerpoint/2010/main" val="3863206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18000"/>
                  <a:satMod val="160000"/>
                  <a:lumMod val="28000"/>
                </a:schemeClr>
                <a:schemeClr val="bg2">
                  <a:tint val="95000"/>
                  <a:satMod val="160000"/>
                  <a:lumMod val="116000"/>
                </a:schemeClr>
              </a:duotone>
            </a:blip>
            <a:stretch/>
          </a:blipFill>
          <a:ln>
            <a:noFill/>
          </a:ln>
          <a:effectLst/>
        </p:spPr>
      </p:sp>
      <p:sp>
        <p:nvSpPr>
          <p:cNvPr id="2" name="Title 1"/>
          <p:cNvSpPr>
            <a:spLocks noGrp="1"/>
          </p:cNvSpPr>
          <p:nvPr>
            <p:ph type="title"/>
          </p:nvPr>
        </p:nvSpPr>
        <p:spPr>
          <a:xfrm>
            <a:off x="1824510" y="305594"/>
            <a:ext cx="8609482" cy="969963"/>
          </a:xfrm>
        </p:spPr>
        <p:txBody>
          <a:bodyPr vert="horz" lIns="91440" tIns="45720" rIns="91440" bIns="45720" rtlCol="0" anchor="b">
            <a:normAutofit/>
          </a:bodyPr>
          <a:lstStyle/>
          <a:p>
            <a:r>
              <a:rPr lang="en-US" sz="4800" dirty="0"/>
              <a:t>9. </a:t>
            </a:r>
            <a:r>
              <a:rPr lang="en-US" sz="4000" dirty="0"/>
              <a:t>Playback/Mail out</a:t>
            </a:r>
          </a:p>
        </p:txBody>
      </p:sp>
      <p:pic>
        <p:nvPicPr>
          <p:cNvPr id="6" name="Picture 5"/>
          <p:cNvPicPr>
            <a:picLocks noChangeAspect="1"/>
          </p:cNvPicPr>
          <p:nvPr/>
        </p:nvPicPr>
        <p:blipFill>
          <a:blip r:embed="rId3"/>
          <a:stretch>
            <a:fillRect/>
          </a:stretch>
        </p:blipFill>
        <p:spPr>
          <a:xfrm>
            <a:off x="568394" y="1669219"/>
            <a:ext cx="1978764" cy="3519561"/>
          </a:xfrm>
          <a:prstGeom prst="rect">
            <a:avLst/>
          </a:prstGeom>
        </p:spPr>
      </p:pic>
      <p:pic>
        <p:nvPicPr>
          <p:cNvPr id="3" name="Picture 2"/>
          <p:cNvPicPr>
            <a:picLocks noChangeAspect="1"/>
          </p:cNvPicPr>
          <p:nvPr/>
        </p:nvPicPr>
        <p:blipFill>
          <a:blip r:embed="rId4"/>
          <a:stretch>
            <a:fillRect/>
          </a:stretch>
        </p:blipFill>
        <p:spPr>
          <a:xfrm>
            <a:off x="3115552" y="1669219"/>
            <a:ext cx="1978764" cy="3519561"/>
          </a:xfrm>
          <a:prstGeom prst="rect">
            <a:avLst/>
          </a:prstGeom>
        </p:spPr>
      </p:pic>
      <p:sp>
        <p:nvSpPr>
          <p:cNvPr id="13" name="TextBox 12"/>
          <p:cNvSpPr txBox="1"/>
          <p:nvPr/>
        </p:nvSpPr>
        <p:spPr>
          <a:xfrm>
            <a:off x="5439190" y="1669219"/>
            <a:ext cx="6184027" cy="1477328"/>
          </a:xfrm>
          <a:prstGeom prst="rect">
            <a:avLst/>
          </a:prstGeom>
          <a:noFill/>
        </p:spPr>
        <p:txBody>
          <a:bodyPr wrap="square" rtlCol="0">
            <a:spAutoFit/>
          </a:bodyPr>
          <a:lstStyle/>
          <a:p>
            <a:pPr algn="ctr"/>
            <a:r>
              <a:rPr lang="en-US" dirty="0"/>
              <a:t>If the X button is pressed during playback, there will first be a warning message, to prevent accidental deletion, asking the user if they’re sure they want to discard the video. If the user confirms, video will be discarded and program will return to Step 7 (Camera Resets/Turns On).</a:t>
            </a:r>
          </a:p>
        </p:txBody>
      </p:sp>
      <p:sp>
        <p:nvSpPr>
          <p:cNvPr id="4" name="TextBox 3"/>
          <p:cNvSpPr txBox="1"/>
          <p:nvPr/>
        </p:nvSpPr>
        <p:spPr>
          <a:xfrm>
            <a:off x="5439190" y="3540209"/>
            <a:ext cx="6184026" cy="1477328"/>
          </a:xfrm>
          <a:prstGeom prst="rect">
            <a:avLst/>
          </a:prstGeom>
          <a:noFill/>
        </p:spPr>
        <p:txBody>
          <a:bodyPr wrap="square" rtlCol="0">
            <a:spAutoFit/>
          </a:bodyPr>
          <a:lstStyle/>
          <a:p>
            <a:pPr algn="ctr"/>
            <a:r>
              <a:rPr lang="en-US" dirty="0"/>
              <a:t>Pressing the Mail button will automatically send the video to the email entered by the user at the start of the program. The program will then return to Step 7 (Camera Resets/Turns On), allowing the user to record/send multiple videos during one session.</a:t>
            </a:r>
          </a:p>
        </p:txBody>
      </p:sp>
      <p:sp>
        <p:nvSpPr>
          <p:cNvPr id="5" name="TextBox 4"/>
          <p:cNvSpPr txBox="1"/>
          <p:nvPr/>
        </p:nvSpPr>
        <p:spPr>
          <a:xfrm>
            <a:off x="5439190" y="5753102"/>
            <a:ext cx="6184026" cy="923330"/>
          </a:xfrm>
          <a:prstGeom prst="rect">
            <a:avLst/>
          </a:prstGeom>
          <a:noFill/>
        </p:spPr>
        <p:txBody>
          <a:bodyPr wrap="square" rtlCol="0">
            <a:spAutoFit/>
          </a:bodyPr>
          <a:lstStyle/>
          <a:p>
            <a:pPr algn="ctr"/>
            <a:r>
              <a:rPr lang="en-US" dirty="0"/>
              <a:t>*** Notice: Pressing either the X button or the Mail button during this final stage will return the program to Step 7 (Camera Resets/Turns On). ***</a:t>
            </a:r>
          </a:p>
        </p:txBody>
      </p:sp>
      <p:sp>
        <p:nvSpPr>
          <p:cNvPr id="7" name="TextBox 6"/>
          <p:cNvSpPr txBox="1"/>
          <p:nvPr/>
        </p:nvSpPr>
        <p:spPr>
          <a:xfrm>
            <a:off x="767870" y="5397776"/>
            <a:ext cx="4185889" cy="369332"/>
          </a:xfrm>
          <a:prstGeom prst="rect">
            <a:avLst/>
          </a:prstGeom>
          <a:noFill/>
        </p:spPr>
        <p:txBody>
          <a:bodyPr wrap="none" rtlCol="0">
            <a:spAutoFit/>
          </a:bodyPr>
          <a:lstStyle/>
          <a:p>
            <a:r>
              <a:rPr lang="en-US" dirty="0"/>
              <a:t>[Red Button Pressed/Recording Ends]</a:t>
            </a:r>
          </a:p>
        </p:txBody>
      </p:sp>
    </p:spTree>
    <p:extLst>
      <p:ext uri="{BB962C8B-B14F-4D97-AF65-F5344CB8AC3E}">
        <p14:creationId xmlns:p14="http://schemas.microsoft.com/office/powerpoint/2010/main" val="152835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18000"/>
                  <a:satMod val="160000"/>
                  <a:lumMod val="28000"/>
                </a:schemeClr>
                <a:schemeClr val="bg2">
                  <a:tint val="95000"/>
                  <a:satMod val="160000"/>
                  <a:lumMod val="116000"/>
                </a:schemeClr>
              </a:duotone>
            </a:blip>
            <a:stretch/>
          </a:blipFill>
          <a:ln>
            <a:noFill/>
          </a:ln>
          <a:effectLst/>
        </p:spPr>
      </p:sp>
      <p:sp>
        <p:nvSpPr>
          <p:cNvPr id="2" name="Title 1"/>
          <p:cNvSpPr>
            <a:spLocks noGrp="1"/>
          </p:cNvSpPr>
          <p:nvPr>
            <p:ph type="title"/>
          </p:nvPr>
        </p:nvSpPr>
        <p:spPr>
          <a:xfrm>
            <a:off x="5231480" y="3025371"/>
            <a:ext cx="5839324" cy="807258"/>
          </a:xfrm>
        </p:spPr>
        <p:txBody>
          <a:bodyPr vert="horz" lIns="91440" tIns="45720" rIns="91440" bIns="45720" rtlCol="0" anchor="b">
            <a:normAutofit/>
          </a:bodyPr>
          <a:lstStyle/>
          <a:p>
            <a:r>
              <a:rPr lang="en-US" sz="4800" dirty="0"/>
              <a:t>1. </a:t>
            </a:r>
            <a:r>
              <a:rPr lang="en-US" sz="4000" dirty="0"/>
              <a:t>User loads app</a:t>
            </a:r>
          </a:p>
        </p:txBody>
      </p:sp>
      <p:pic>
        <p:nvPicPr>
          <p:cNvPr id="7" name="Content Placeholder 6"/>
          <p:cNvPicPr>
            <a:picLocks noGrp="1" noChangeAspect="1"/>
          </p:cNvPicPr>
          <p:nvPr>
            <p:ph idx="1"/>
          </p:nvPr>
        </p:nvPicPr>
        <p:blipFill>
          <a:blip r:embed="rId3"/>
          <a:stretch>
            <a:fillRect/>
          </a:stretch>
        </p:blipFill>
        <p:spPr>
          <a:xfrm>
            <a:off x="1576844" y="1581150"/>
            <a:ext cx="2077792" cy="3695700"/>
          </a:xfrm>
          <a:prstGeom prst="rect">
            <a:avLst/>
          </a:prstGeom>
        </p:spPr>
      </p:pic>
      <p:sp>
        <p:nvSpPr>
          <p:cNvPr id="12" name="TextBox 11"/>
          <p:cNvSpPr txBox="1"/>
          <p:nvPr/>
        </p:nvSpPr>
        <p:spPr>
          <a:xfrm>
            <a:off x="5608322" y="4214554"/>
            <a:ext cx="5085640" cy="369332"/>
          </a:xfrm>
          <a:prstGeom prst="rect">
            <a:avLst/>
          </a:prstGeom>
          <a:noFill/>
        </p:spPr>
        <p:txBody>
          <a:bodyPr wrap="square" rtlCol="0">
            <a:spAutoFit/>
          </a:bodyPr>
          <a:lstStyle/>
          <a:p>
            <a:r>
              <a:rPr lang="en-US" dirty="0"/>
              <a:t>*** Notice: Any background can be used. ***</a:t>
            </a:r>
          </a:p>
        </p:txBody>
      </p:sp>
    </p:spTree>
    <p:extLst>
      <p:ext uri="{BB962C8B-B14F-4D97-AF65-F5344CB8AC3E}">
        <p14:creationId xmlns:p14="http://schemas.microsoft.com/office/powerpoint/2010/main" val="4233677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18000"/>
                  <a:satMod val="160000"/>
                  <a:lumMod val="28000"/>
                </a:schemeClr>
                <a:schemeClr val="bg2">
                  <a:tint val="95000"/>
                  <a:satMod val="160000"/>
                  <a:lumMod val="116000"/>
                </a:schemeClr>
              </a:duotone>
            </a:blip>
            <a:stretch/>
          </a:blipFill>
          <a:ln>
            <a:noFill/>
          </a:ln>
          <a:effectLst/>
        </p:spPr>
      </p:sp>
      <p:sp>
        <p:nvSpPr>
          <p:cNvPr id="2" name="Title 1"/>
          <p:cNvSpPr>
            <a:spLocks noGrp="1"/>
          </p:cNvSpPr>
          <p:nvPr>
            <p:ph type="title"/>
          </p:nvPr>
        </p:nvSpPr>
        <p:spPr>
          <a:xfrm>
            <a:off x="1824510" y="305594"/>
            <a:ext cx="8609482" cy="969963"/>
          </a:xfrm>
        </p:spPr>
        <p:txBody>
          <a:bodyPr vert="horz" lIns="91440" tIns="45720" rIns="91440" bIns="45720" rtlCol="0" anchor="b">
            <a:normAutofit/>
          </a:bodyPr>
          <a:lstStyle/>
          <a:p>
            <a:r>
              <a:rPr lang="en-US" sz="4800" dirty="0"/>
              <a:t>2. </a:t>
            </a:r>
            <a:r>
              <a:rPr lang="en-US" sz="4000" dirty="0"/>
              <a:t>Fade in/Fade Out</a:t>
            </a:r>
          </a:p>
        </p:txBody>
      </p:sp>
      <p:pic>
        <p:nvPicPr>
          <p:cNvPr id="7" name="Content Placeholder 6"/>
          <p:cNvPicPr>
            <a:picLocks noGrp="1" noChangeAspect="1"/>
          </p:cNvPicPr>
          <p:nvPr>
            <p:ph idx="1"/>
          </p:nvPr>
        </p:nvPicPr>
        <p:blipFill>
          <a:blip r:embed="rId3"/>
          <a:stretch>
            <a:fillRect/>
          </a:stretch>
        </p:blipFill>
        <p:spPr>
          <a:xfrm>
            <a:off x="431766" y="2832366"/>
            <a:ext cx="1392743" cy="2477226"/>
          </a:xfrm>
          <a:prstGeom prst="rect">
            <a:avLst/>
          </a:prstGeom>
        </p:spPr>
      </p:pic>
      <p:pic>
        <p:nvPicPr>
          <p:cNvPr id="4" name="Picture 3"/>
          <p:cNvPicPr>
            <a:picLocks noChangeAspect="1"/>
          </p:cNvPicPr>
          <p:nvPr/>
        </p:nvPicPr>
        <p:blipFill>
          <a:blip r:embed="rId4"/>
          <a:stretch>
            <a:fillRect/>
          </a:stretch>
        </p:blipFill>
        <p:spPr>
          <a:xfrm>
            <a:off x="2098803" y="2832366"/>
            <a:ext cx="1392744" cy="2477226"/>
          </a:xfrm>
          <a:prstGeom prst="rect">
            <a:avLst/>
          </a:prstGeom>
        </p:spPr>
      </p:pic>
      <p:pic>
        <p:nvPicPr>
          <p:cNvPr id="5" name="Picture 4"/>
          <p:cNvPicPr>
            <a:picLocks noChangeAspect="1"/>
          </p:cNvPicPr>
          <p:nvPr/>
        </p:nvPicPr>
        <p:blipFill>
          <a:blip r:embed="rId5"/>
          <a:stretch>
            <a:fillRect/>
          </a:stretch>
        </p:blipFill>
        <p:spPr>
          <a:xfrm>
            <a:off x="3765841" y="2823964"/>
            <a:ext cx="1392744" cy="2477226"/>
          </a:xfrm>
          <a:prstGeom prst="rect">
            <a:avLst/>
          </a:prstGeom>
        </p:spPr>
      </p:pic>
      <p:pic>
        <p:nvPicPr>
          <p:cNvPr id="6" name="Picture 5"/>
          <p:cNvPicPr>
            <a:picLocks noChangeAspect="1"/>
          </p:cNvPicPr>
          <p:nvPr/>
        </p:nvPicPr>
        <p:blipFill>
          <a:blip r:embed="rId6"/>
          <a:stretch>
            <a:fillRect/>
          </a:stretch>
        </p:blipFill>
        <p:spPr>
          <a:xfrm>
            <a:off x="5432879" y="2832366"/>
            <a:ext cx="1392743" cy="2477226"/>
          </a:xfrm>
          <a:prstGeom prst="rect">
            <a:avLst/>
          </a:prstGeom>
        </p:spPr>
      </p:pic>
      <p:pic>
        <p:nvPicPr>
          <p:cNvPr id="8" name="Picture 7"/>
          <p:cNvPicPr>
            <a:picLocks noChangeAspect="1"/>
          </p:cNvPicPr>
          <p:nvPr/>
        </p:nvPicPr>
        <p:blipFill>
          <a:blip r:embed="rId7"/>
          <a:stretch>
            <a:fillRect/>
          </a:stretch>
        </p:blipFill>
        <p:spPr>
          <a:xfrm>
            <a:off x="7099916" y="2832366"/>
            <a:ext cx="1392743" cy="2477226"/>
          </a:xfrm>
          <a:prstGeom prst="rect">
            <a:avLst/>
          </a:prstGeom>
        </p:spPr>
      </p:pic>
      <p:pic>
        <p:nvPicPr>
          <p:cNvPr id="10" name="Picture 9"/>
          <p:cNvPicPr>
            <a:picLocks noChangeAspect="1"/>
          </p:cNvPicPr>
          <p:nvPr/>
        </p:nvPicPr>
        <p:blipFill>
          <a:blip r:embed="rId5"/>
          <a:stretch>
            <a:fillRect/>
          </a:stretch>
        </p:blipFill>
        <p:spPr>
          <a:xfrm>
            <a:off x="8766953" y="2832366"/>
            <a:ext cx="1392744" cy="2477226"/>
          </a:xfrm>
          <a:prstGeom prst="rect">
            <a:avLst/>
          </a:prstGeom>
        </p:spPr>
      </p:pic>
      <p:pic>
        <p:nvPicPr>
          <p:cNvPr id="11" name="Content Placeholder 6"/>
          <p:cNvPicPr>
            <a:picLocks noChangeAspect="1"/>
          </p:cNvPicPr>
          <p:nvPr/>
        </p:nvPicPr>
        <p:blipFill>
          <a:blip r:embed="rId3"/>
          <a:stretch>
            <a:fillRect/>
          </a:stretch>
        </p:blipFill>
        <p:spPr>
          <a:xfrm>
            <a:off x="10433991" y="2832366"/>
            <a:ext cx="1392743" cy="2477226"/>
          </a:xfrm>
          <a:prstGeom prst="rect">
            <a:avLst/>
          </a:prstGeom>
        </p:spPr>
      </p:pic>
      <p:sp>
        <p:nvSpPr>
          <p:cNvPr id="13" name="TextBox 12"/>
          <p:cNvSpPr txBox="1"/>
          <p:nvPr/>
        </p:nvSpPr>
        <p:spPr>
          <a:xfrm>
            <a:off x="3765841" y="2152996"/>
            <a:ext cx="2042160" cy="369332"/>
          </a:xfrm>
          <a:prstGeom prst="rect">
            <a:avLst/>
          </a:prstGeom>
          <a:noFill/>
        </p:spPr>
        <p:txBody>
          <a:bodyPr wrap="square" rtlCol="0">
            <a:spAutoFit/>
          </a:bodyPr>
          <a:lstStyle/>
          <a:p>
            <a:r>
              <a:rPr lang="en-US" dirty="0"/>
              <a:t>[Fade in]</a:t>
            </a:r>
          </a:p>
        </p:txBody>
      </p:sp>
      <p:sp>
        <p:nvSpPr>
          <p:cNvPr id="14" name="TextBox 13"/>
          <p:cNvSpPr txBox="1"/>
          <p:nvPr/>
        </p:nvSpPr>
        <p:spPr>
          <a:xfrm>
            <a:off x="8766953" y="2152996"/>
            <a:ext cx="2042160" cy="369332"/>
          </a:xfrm>
          <a:prstGeom prst="rect">
            <a:avLst/>
          </a:prstGeom>
          <a:noFill/>
        </p:spPr>
        <p:txBody>
          <a:bodyPr wrap="square" rtlCol="0">
            <a:spAutoFit/>
          </a:bodyPr>
          <a:lstStyle/>
          <a:p>
            <a:r>
              <a:rPr lang="en-US" dirty="0"/>
              <a:t>[Fade out]</a:t>
            </a:r>
          </a:p>
        </p:txBody>
      </p:sp>
      <p:cxnSp>
        <p:nvCxnSpPr>
          <p:cNvPr id="16" name="Straight Arrow Connector 15"/>
          <p:cNvCxnSpPr>
            <a:cxnSpLocks/>
          </p:cNvCxnSpPr>
          <p:nvPr/>
        </p:nvCxnSpPr>
        <p:spPr>
          <a:xfrm>
            <a:off x="10000211" y="2337662"/>
            <a:ext cx="1826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14" idx="1"/>
          </p:cNvCxnSpPr>
          <p:nvPr/>
        </p:nvCxnSpPr>
        <p:spPr>
          <a:xfrm flipH="1">
            <a:off x="8492659" y="2337662"/>
            <a:ext cx="2742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a:off x="4896196" y="2337662"/>
            <a:ext cx="21995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3" idx="1"/>
          </p:cNvCxnSpPr>
          <p:nvPr/>
        </p:nvCxnSpPr>
        <p:spPr>
          <a:xfrm flipH="1">
            <a:off x="431766" y="2337662"/>
            <a:ext cx="3334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297523" y="2152996"/>
            <a:ext cx="997528" cy="369332"/>
          </a:xfrm>
          <a:prstGeom prst="rect">
            <a:avLst/>
          </a:prstGeom>
          <a:noFill/>
        </p:spPr>
        <p:txBody>
          <a:bodyPr wrap="square" rtlCol="0">
            <a:spAutoFit/>
          </a:bodyPr>
          <a:lstStyle/>
          <a:p>
            <a:r>
              <a:rPr lang="en-US" dirty="0"/>
              <a:t>[Pause]</a:t>
            </a:r>
          </a:p>
        </p:txBody>
      </p:sp>
    </p:spTree>
    <p:extLst>
      <p:ext uri="{BB962C8B-B14F-4D97-AF65-F5344CB8AC3E}">
        <p14:creationId xmlns:p14="http://schemas.microsoft.com/office/powerpoint/2010/main" val="3047570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18000"/>
                  <a:satMod val="160000"/>
                  <a:lumMod val="28000"/>
                </a:schemeClr>
                <a:schemeClr val="bg2">
                  <a:tint val="95000"/>
                  <a:satMod val="160000"/>
                  <a:lumMod val="116000"/>
                </a:schemeClr>
              </a:duotone>
            </a:blip>
            <a:stretch/>
          </a:blipFill>
          <a:ln>
            <a:noFill/>
          </a:ln>
          <a:effectLst/>
        </p:spPr>
      </p:sp>
      <p:sp>
        <p:nvSpPr>
          <p:cNvPr id="2" name="Title 1"/>
          <p:cNvSpPr>
            <a:spLocks noGrp="1"/>
          </p:cNvSpPr>
          <p:nvPr>
            <p:ph type="title"/>
          </p:nvPr>
        </p:nvSpPr>
        <p:spPr>
          <a:xfrm>
            <a:off x="1824510" y="305594"/>
            <a:ext cx="8609482" cy="969963"/>
          </a:xfrm>
        </p:spPr>
        <p:txBody>
          <a:bodyPr vert="horz" lIns="91440" tIns="45720" rIns="91440" bIns="45720" rtlCol="0" anchor="b">
            <a:normAutofit/>
          </a:bodyPr>
          <a:lstStyle/>
          <a:p>
            <a:r>
              <a:rPr lang="en-US" sz="4800" dirty="0"/>
              <a:t>3. </a:t>
            </a:r>
            <a:r>
              <a:rPr lang="en-US" sz="4000" dirty="0"/>
              <a:t>Fade in Boxes</a:t>
            </a:r>
          </a:p>
        </p:txBody>
      </p:sp>
      <p:pic>
        <p:nvPicPr>
          <p:cNvPr id="7" name="Content Placeholder 6"/>
          <p:cNvPicPr>
            <a:picLocks noGrp="1" noChangeAspect="1"/>
          </p:cNvPicPr>
          <p:nvPr>
            <p:ph idx="1"/>
          </p:nvPr>
        </p:nvPicPr>
        <p:blipFill>
          <a:blip r:embed="rId3"/>
          <a:stretch>
            <a:fillRect/>
          </a:stretch>
        </p:blipFill>
        <p:spPr>
          <a:xfrm>
            <a:off x="637639" y="2197836"/>
            <a:ext cx="2083679" cy="3706172"/>
          </a:xfrm>
          <a:prstGeom prst="rect">
            <a:avLst/>
          </a:prstGeom>
        </p:spPr>
      </p:pic>
      <p:sp>
        <p:nvSpPr>
          <p:cNvPr id="13" name="TextBox 12"/>
          <p:cNvSpPr txBox="1"/>
          <p:nvPr/>
        </p:nvSpPr>
        <p:spPr>
          <a:xfrm>
            <a:off x="5509747" y="1527110"/>
            <a:ext cx="1256814" cy="369332"/>
          </a:xfrm>
          <a:prstGeom prst="rect">
            <a:avLst/>
          </a:prstGeom>
          <a:noFill/>
        </p:spPr>
        <p:txBody>
          <a:bodyPr wrap="square" rtlCol="0">
            <a:spAutoFit/>
          </a:bodyPr>
          <a:lstStyle/>
          <a:p>
            <a:r>
              <a:rPr lang="en-US" dirty="0"/>
              <a:t>[Fade in]</a:t>
            </a:r>
          </a:p>
        </p:txBody>
      </p:sp>
      <p:cxnSp>
        <p:nvCxnSpPr>
          <p:cNvPr id="28" name="Straight Arrow Connector 27"/>
          <p:cNvCxnSpPr>
            <a:cxnSpLocks/>
          </p:cNvCxnSpPr>
          <p:nvPr/>
        </p:nvCxnSpPr>
        <p:spPr>
          <a:xfrm flipV="1">
            <a:off x="6573733" y="1711776"/>
            <a:ext cx="4902098" cy="11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13" idx="1"/>
          </p:cNvCxnSpPr>
          <p:nvPr/>
        </p:nvCxnSpPr>
        <p:spPr>
          <a:xfrm flipH="1">
            <a:off x="637639" y="1711776"/>
            <a:ext cx="4872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stretch>
            <a:fillRect/>
          </a:stretch>
        </p:blipFill>
        <p:spPr>
          <a:xfrm>
            <a:off x="3555810" y="2197836"/>
            <a:ext cx="2083679" cy="3706172"/>
          </a:xfrm>
          <a:prstGeom prst="rect">
            <a:avLst/>
          </a:prstGeom>
        </p:spPr>
      </p:pic>
      <p:pic>
        <p:nvPicPr>
          <p:cNvPr id="22" name="Picture 21"/>
          <p:cNvPicPr>
            <a:picLocks noChangeAspect="1"/>
          </p:cNvPicPr>
          <p:nvPr/>
        </p:nvPicPr>
        <p:blipFill>
          <a:blip r:embed="rId5"/>
          <a:stretch>
            <a:fillRect/>
          </a:stretch>
        </p:blipFill>
        <p:spPr>
          <a:xfrm>
            <a:off x="6473981" y="2202037"/>
            <a:ext cx="2083679" cy="3706172"/>
          </a:xfrm>
          <a:prstGeom prst="rect">
            <a:avLst/>
          </a:prstGeom>
        </p:spPr>
      </p:pic>
      <p:pic>
        <p:nvPicPr>
          <p:cNvPr id="23" name="Picture 22"/>
          <p:cNvPicPr>
            <a:picLocks noChangeAspect="1"/>
          </p:cNvPicPr>
          <p:nvPr/>
        </p:nvPicPr>
        <p:blipFill>
          <a:blip r:embed="rId6"/>
          <a:stretch>
            <a:fillRect/>
          </a:stretch>
        </p:blipFill>
        <p:spPr>
          <a:xfrm>
            <a:off x="9392152" y="2197836"/>
            <a:ext cx="2083679" cy="3706172"/>
          </a:xfrm>
          <a:prstGeom prst="rect">
            <a:avLst/>
          </a:prstGeom>
        </p:spPr>
      </p:pic>
    </p:spTree>
    <p:extLst>
      <p:ext uri="{BB962C8B-B14F-4D97-AF65-F5344CB8AC3E}">
        <p14:creationId xmlns:p14="http://schemas.microsoft.com/office/powerpoint/2010/main" val="1943628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18000"/>
                  <a:satMod val="160000"/>
                  <a:lumMod val="28000"/>
                </a:schemeClr>
                <a:schemeClr val="bg2">
                  <a:tint val="95000"/>
                  <a:satMod val="160000"/>
                  <a:lumMod val="116000"/>
                </a:schemeClr>
              </a:duotone>
            </a:blip>
            <a:stretch/>
          </a:blipFill>
          <a:ln>
            <a:noFill/>
          </a:ln>
          <a:effectLst/>
        </p:spPr>
      </p:sp>
      <p:sp>
        <p:nvSpPr>
          <p:cNvPr id="2" name="Title 1"/>
          <p:cNvSpPr>
            <a:spLocks noGrp="1"/>
          </p:cNvSpPr>
          <p:nvPr>
            <p:ph type="title"/>
          </p:nvPr>
        </p:nvSpPr>
        <p:spPr>
          <a:xfrm>
            <a:off x="1824510" y="305594"/>
            <a:ext cx="8609482" cy="969963"/>
          </a:xfrm>
        </p:spPr>
        <p:txBody>
          <a:bodyPr vert="horz" lIns="91440" tIns="45720" rIns="91440" bIns="45720" rtlCol="0" anchor="b">
            <a:normAutofit/>
          </a:bodyPr>
          <a:lstStyle/>
          <a:p>
            <a:r>
              <a:rPr lang="en-US" sz="4800" dirty="0"/>
              <a:t>4. </a:t>
            </a:r>
            <a:r>
              <a:rPr lang="en-US" sz="4000" dirty="0"/>
              <a:t>Incorrect Code</a:t>
            </a:r>
          </a:p>
        </p:txBody>
      </p:sp>
      <p:pic>
        <p:nvPicPr>
          <p:cNvPr id="23" name="Picture 22"/>
          <p:cNvPicPr>
            <a:picLocks noChangeAspect="1"/>
          </p:cNvPicPr>
          <p:nvPr/>
        </p:nvPicPr>
        <p:blipFill>
          <a:blip r:embed="rId3"/>
          <a:stretch>
            <a:fillRect/>
          </a:stretch>
        </p:blipFill>
        <p:spPr>
          <a:xfrm>
            <a:off x="4917440" y="1971042"/>
            <a:ext cx="2298321" cy="4087948"/>
          </a:xfrm>
          <a:prstGeom prst="rect">
            <a:avLst/>
          </a:prstGeom>
        </p:spPr>
      </p:pic>
      <p:pic>
        <p:nvPicPr>
          <p:cNvPr id="6" name="Picture 5"/>
          <p:cNvPicPr>
            <a:picLocks noChangeAspect="1"/>
          </p:cNvPicPr>
          <p:nvPr/>
        </p:nvPicPr>
        <p:blipFill>
          <a:blip r:embed="rId4"/>
          <a:stretch>
            <a:fillRect/>
          </a:stretch>
        </p:blipFill>
        <p:spPr>
          <a:xfrm>
            <a:off x="4897120" y="1971040"/>
            <a:ext cx="2298322" cy="4087949"/>
          </a:xfrm>
          <a:prstGeom prst="rect">
            <a:avLst/>
          </a:prstGeom>
        </p:spPr>
      </p:pic>
      <p:pic>
        <p:nvPicPr>
          <p:cNvPr id="15" name="Picture 14"/>
          <p:cNvPicPr>
            <a:picLocks noChangeAspect="1"/>
          </p:cNvPicPr>
          <p:nvPr/>
        </p:nvPicPr>
        <p:blipFill>
          <a:blip r:embed="rId4"/>
          <a:stretch>
            <a:fillRect/>
          </a:stretch>
        </p:blipFill>
        <p:spPr>
          <a:xfrm>
            <a:off x="4937761" y="1971040"/>
            <a:ext cx="2298322" cy="4087949"/>
          </a:xfrm>
          <a:prstGeom prst="rect">
            <a:avLst/>
          </a:prstGeom>
        </p:spPr>
      </p:pic>
      <p:pic>
        <p:nvPicPr>
          <p:cNvPr id="16" name="Picture 15"/>
          <p:cNvPicPr>
            <a:picLocks noChangeAspect="1"/>
          </p:cNvPicPr>
          <p:nvPr/>
        </p:nvPicPr>
        <p:blipFill>
          <a:blip r:embed="rId3"/>
          <a:stretch>
            <a:fillRect/>
          </a:stretch>
        </p:blipFill>
        <p:spPr>
          <a:xfrm>
            <a:off x="1270350" y="1971040"/>
            <a:ext cx="2298321" cy="4087949"/>
          </a:xfrm>
          <a:prstGeom prst="rect">
            <a:avLst/>
          </a:prstGeom>
        </p:spPr>
      </p:pic>
      <p:pic>
        <p:nvPicPr>
          <p:cNvPr id="8" name="Picture 7"/>
          <p:cNvPicPr>
            <a:picLocks noChangeAspect="1"/>
          </p:cNvPicPr>
          <p:nvPr/>
        </p:nvPicPr>
        <p:blipFill>
          <a:blip r:embed="rId5"/>
          <a:stretch>
            <a:fillRect/>
          </a:stretch>
        </p:blipFill>
        <p:spPr>
          <a:xfrm>
            <a:off x="8564530" y="1971040"/>
            <a:ext cx="2298322" cy="4087949"/>
          </a:xfrm>
          <a:prstGeom prst="rect">
            <a:avLst/>
          </a:prstGeom>
        </p:spPr>
      </p:pic>
      <p:sp>
        <p:nvSpPr>
          <p:cNvPr id="10" name="TextBox 9"/>
          <p:cNvSpPr txBox="1"/>
          <p:nvPr/>
        </p:nvSpPr>
        <p:spPr>
          <a:xfrm>
            <a:off x="4839021" y="1488373"/>
            <a:ext cx="2396361" cy="369332"/>
          </a:xfrm>
          <a:prstGeom prst="rect">
            <a:avLst/>
          </a:prstGeom>
          <a:noFill/>
        </p:spPr>
        <p:txBody>
          <a:bodyPr wrap="square" rtlCol="0">
            <a:spAutoFit/>
          </a:bodyPr>
          <a:lstStyle/>
          <a:p>
            <a:pPr algn="ctr"/>
            <a:r>
              <a:rPr lang="en-US" dirty="0"/>
              <a:t>[Shake Animation]</a:t>
            </a:r>
          </a:p>
        </p:txBody>
      </p:sp>
    </p:spTree>
    <p:extLst>
      <p:ext uri="{BB962C8B-B14F-4D97-AF65-F5344CB8AC3E}">
        <p14:creationId xmlns:p14="http://schemas.microsoft.com/office/powerpoint/2010/main" val="22148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18000"/>
                  <a:satMod val="160000"/>
                  <a:lumMod val="28000"/>
                </a:schemeClr>
                <a:schemeClr val="bg2">
                  <a:tint val="95000"/>
                  <a:satMod val="160000"/>
                  <a:lumMod val="116000"/>
                </a:schemeClr>
              </a:duotone>
            </a:blip>
            <a:stretch/>
          </a:blipFill>
          <a:ln>
            <a:noFill/>
          </a:ln>
          <a:effectLst/>
        </p:spPr>
      </p:sp>
      <p:sp>
        <p:nvSpPr>
          <p:cNvPr id="2" name="Title 1"/>
          <p:cNvSpPr>
            <a:spLocks noGrp="1"/>
          </p:cNvSpPr>
          <p:nvPr>
            <p:ph type="title"/>
          </p:nvPr>
        </p:nvSpPr>
        <p:spPr>
          <a:xfrm>
            <a:off x="1824510" y="305594"/>
            <a:ext cx="8609482" cy="969963"/>
          </a:xfrm>
        </p:spPr>
        <p:txBody>
          <a:bodyPr vert="horz" lIns="91440" tIns="45720" rIns="91440" bIns="45720" rtlCol="0" anchor="b">
            <a:normAutofit/>
          </a:bodyPr>
          <a:lstStyle/>
          <a:p>
            <a:r>
              <a:rPr lang="en-US" sz="4800" dirty="0"/>
              <a:t>5. </a:t>
            </a:r>
            <a:r>
              <a:rPr lang="en-US" sz="4000" dirty="0"/>
              <a:t>Valid Code</a:t>
            </a:r>
          </a:p>
        </p:txBody>
      </p:sp>
      <p:pic>
        <p:nvPicPr>
          <p:cNvPr id="16" name="Picture 15"/>
          <p:cNvPicPr>
            <a:picLocks noChangeAspect="1"/>
          </p:cNvPicPr>
          <p:nvPr/>
        </p:nvPicPr>
        <p:blipFill>
          <a:blip r:embed="rId3"/>
          <a:stretch>
            <a:fillRect/>
          </a:stretch>
        </p:blipFill>
        <p:spPr>
          <a:xfrm>
            <a:off x="702658" y="2835058"/>
            <a:ext cx="1607720" cy="2859600"/>
          </a:xfrm>
          <a:prstGeom prst="rect">
            <a:avLst/>
          </a:prstGeom>
        </p:spPr>
      </p:pic>
      <p:pic>
        <p:nvPicPr>
          <p:cNvPr id="14" name="Picture 13"/>
          <p:cNvPicPr>
            <a:picLocks noChangeAspect="1"/>
          </p:cNvPicPr>
          <p:nvPr/>
        </p:nvPicPr>
        <p:blipFill>
          <a:blip r:embed="rId4"/>
          <a:stretch>
            <a:fillRect/>
          </a:stretch>
        </p:blipFill>
        <p:spPr>
          <a:xfrm>
            <a:off x="2554844" y="2835058"/>
            <a:ext cx="1607721" cy="2859600"/>
          </a:xfrm>
          <a:prstGeom prst="rect">
            <a:avLst/>
          </a:prstGeom>
        </p:spPr>
      </p:pic>
      <p:pic>
        <p:nvPicPr>
          <p:cNvPr id="17" name="Picture 16"/>
          <p:cNvPicPr>
            <a:picLocks noChangeAspect="1"/>
          </p:cNvPicPr>
          <p:nvPr/>
        </p:nvPicPr>
        <p:blipFill>
          <a:blip r:embed="rId5"/>
          <a:stretch>
            <a:fillRect/>
          </a:stretch>
        </p:blipFill>
        <p:spPr>
          <a:xfrm>
            <a:off x="4407031" y="2835060"/>
            <a:ext cx="1607721" cy="2859600"/>
          </a:xfrm>
          <a:prstGeom prst="rect">
            <a:avLst/>
          </a:prstGeom>
        </p:spPr>
      </p:pic>
      <p:pic>
        <p:nvPicPr>
          <p:cNvPr id="18" name="Picture 17"/>
          <p:cNvPicPr>
            <a:picLocks noChangeAspect="1"/>
          </p:cNvPicPr>
          <p:nvPr/>
        </p:nvPicPr>
        <p:blipFill>
          <a:blip r:embed="rId6"/>
          <a:stretch>
            <a:fillRect/>
          </a:stretch>
        </p:blipFill>
        <p:spPr>
          <a:xfrm>
            <a:off x="6259218" y="2845673"/>
            <a:ext cx="1607721" cy="2859600"/>
          </a:xfrm>
          <a:prstGeom prst="rect">
            <a:avLst/>
          </a:prstGeom>
        </p:spPr>
      </p:pic>
      <p:pic>
        <p:nvPicPr>
          <p:cNvPr id="19" name="Picture 18"/>
          <p:cNvPicPr>
            <a:picLocks noChangeAspect="1"/>
          </p:cNvPicPr>
          <p:nvPr/>
        </p:nvPicPr>
        <p:blipFill>
          <a:blip r:embed="rId7"/>
          <a:stretch>
            <a:fillRect/>
          </a:stretch>
        </p:blipFill>
        <p:spPr>
          <a:xfrm>
            <a:off x="8111405" y="2845673"/>
            <a:ext cx="1607721" cy="2859600"/>
          </a:xfrm>
          <a:prstGeom prst="rect">
            <a:avLst/>
          </a:prstGeom>
        </p:spPr>
      </p:pic>
      <p:pic>
        <p:nvPicPr>
          <p:cNvPr id="20" name="Picture 19"/>
          <p:cNvPicPr>
            <a:picLocks noChangeAspect="1"/>
          </p:cNvPicPr>
          <p:nvPr/>
        </p:nvPicPr>
        <p:blipFill>
          <a:blip r:embed="rId8"/>
          <a:stretch>
            <a:fillRect/>
          </a:stretch>
        </p:blipFill>
        <p:spPr>
          <a:xfrm>
            <a:off x="9963592" y="2845672"/>
            <a:ext cx="1607722" cy="2859601"/>
          </a:xfrm>
          <a:prstGeom prst="rect">
            <a:avLst/>
          </a:prstGeom>
        </p:spPr>
      </p:pic>
      <p:sp>
        <p:nvSpPr>
          <p:cNvPr id="21" name="TextBox 20"/>
          <p:cNvSpPr txBox="1"/>
          <p:nvPr/>
        </p:nvSpPr>
        <p:spPr>
          <a:xfrm>
            <a:off x="592974" y="5819971"/>
            <a:ext cx="11072553" cy="923330"/>
          </a:xfrm>
          <a:prstGeom prst="rect">
            <a:avLst/>
          </a:prstGeom>
          <a:noFill/>
        </p:spPr>
        <p:txBody>
          <a:bodyPr wrap="square" rtlCol="0">
            <a:spAutoFit/>
          </a:bodyPr>
          <a:lstStyle/>
          <a:p>
            <a:pPr algn="ctr"/>
            <a:r>
              <a:rPr lang="en-US" dirty="0"/>
              <a:t>*** Notice: Logo doesn’t fade out. ***</a:t>
            </a:r>
          </a:p>
          <a:p>
            <a:pPr algn="ctr"/>
            <a:r>
              <a:rPr lang="en-US" dirty="0"/>
              <a:t>Also, once the user enters their email, there should be a check on right format (@cornell.edu) and </a:t>
            </a:r>
            <a:r>
              <a:rPr lang="en-US" dirty="0"/>
              <a:t>if the format is correct,</a:t>
            </a:r>
            <a:r>
              <a:rPr lang="en-US" dirty="0"/>
              <a:t> a pop-up should appear asking the user to confirm their email was entered correctly.</a:t>
            </a:r>
          </a:p>
        </p:txBody>
      </p:sp>
      <p:sp>
        <p:nvSpPr>
          <p:cNvPr id="24" name="TextBox 23"/>
          <p:cNvSpPr txBox="1"/>
          <p:nvPr/>
        </p:nvSpPr>
        <p:spPr>
          <a:xfrm>
            <a:off x="1961804" y="2152996"/>
            <a:ext cx="1313411" cy="369332"/>
          </a:xfrm>
          <a:prstGeom prst="rect">
            <a:avLst/>
          </a:prstGeom>
          <a:noFill/>
        </p:spPr>
        <p:txBody>
          <a:bodyPr wrap="square" rtlCol="0">
            <a:spAutoFit/>
          </a:bodyPr>
          <a:lstStyle/>
          <a:p>
            <a:pPr algn="ctr"/>
            <a:r>
              <a:rPr lang="en-US" dirty="0"/>
              <a:t>[Fade out]</a:t>
            </a:r>
          </a:p>
        </p:txBody>
      </p:sp>
      <p:sp>
        <p:nvSpPr>
          <p:cNvPr id="25" name="TextBox 24"/>
          <p:cNvSpPr txBox="1"/>
          <p:nvPr/>
        </p:nvSpPr>
        <p:spPr>
          <a:xfrm>
            <a:off x="8339133" y="2152996"/>
            <a:ext cx="1196639" cy="369332"/>
          </a:xfrm>
          <a:prstGeom prst="rect">
            <a:avLst/>
          </a:prstGeom>
          <a:noFill/>
        </p:spPr>
        <p:txBody>
          <a:bodyPr wrap="square" rtlCol="0">
            <a:spAutoFit/>
          </a:bodyPr>
          <a:lstStyle/>
          <a:p>
            <a:pPr algn="ctr"/>
            <a:r>
              <a:rPr lang="en-US" dirty="0"/>
              <a:t>[Fade in]</a:t>
            </a:r>
          </a:p>
        </p:txBody>
      </p:sp>
      <p:cxnSp>
        <p:nvCxnSpPr>
          <p:cNvPr id="26" name="Straight Arrow Connector 25"/>
          <p:cNvCxnSpPr>
            <a:cxnSpLocks/>
            <a:stCxn id="25" idx="3"/>
          </p:cNvCxnSpPr>
          <p:nvPr/>
        </p:nvCxnSpPr>
        <p:spPr>
          <a:xfrm>
            <a:off x="9535772" y="2337662"/>
            <a:ext cx="20355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flipH="1">
            <a:off x="6259219" y="2337662"/>
            <a:ext cx="208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24" idx="3"/>
          </p:cNvCxnSpPr>
          <p:nvPr/>
        </p:nvCxnSpPr>
        <p:spPr>
          <a:xfrm>
            <a:off x="3275215" y="2337662"/>
            <a:ext cx="887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flipH="1">
            <a:off x="702660" y="2337662"/>
            <a:ext cx="1259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685378" y="2152996"/>
            <a:ext cx="997528" cy="369332"/>
          </a:xfrm>
          <a:prstGeom prst="rect">
            <a:avLst/>
          </a:prstGeom>
          <a:noFill/>
        </p:spPr>
        <p:txBody>
          <a:bodyPr wrap="square" rtlCol="0">
            <a:spAutoFit/>
          </a:bodyPr>
          <a:lstStyle/>
          <a:p>
            <a:r>
              <a:rPr lang="en-US" dirty="0"/>
              <a:t>[Pause]</a:t>
            </a:r>
          </a:p>
        </p:txBody>
      </p:sp>
    </p:spTree>
    <p:extLst>
      <p:ext uri="{BB962C8B-B14F-4D97-AF65-F5344CB8AC3E}">
        <p14:creationId xmlns:p14="http://schemas.microsoft.com/office/powerpoint/2010/main" val="79331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18000"/>
                  <a:satMod val="160000"/>
                  <a:lumMod val="28000"/>
                </a:schemeClr>
                <a:schemeClr val="bg2">
                  <a:tint val="95000"/>
                  <a:satMod val="160000"/>
                  <a:lumMod val="116000"/>
                </a:schemeClr>
              </a:duotone>
            </a:blip>
            <a:stretch/>
          </a:blipFill>
          <a:ln>
            <a:noFill/>
          </a:ln>
          <a:effectLst/>
        </p:spPr>
      </p:sp>
      <p:sp>
        <p:nvSpPr>
          <p:cNvPr id="2" name="Title 1"/>
          <p:cNvSpPr>
            <a:spLocks noGrp="1"/>
          </p:cNvSpPr>
          <p:nvPr>
            <p:ph type="title"/>
          </p:nvPr>
        </p:nvSpPr>
        <p:spPr>
          <a:xfrm>
            <a:off x="1824510" y="305594"/>
            <a:ext cx="8609482" cy="969963"/>
          </a:xfrm>
        </p:spPr>
        <p:txBody>
          <a:bodyPr vert="horz" lIns="91440" tIns="45720" rIns="91440" bIns="45720" rtlCol="0" anchor="b">
            <a:normAutofit/>
          </a:bodyPr>
          <a:lstStyle/>
          <a:p>
            <a:r>
              <a:rPr lang="en-US" sz="4800" dirty="0"/>
              <a:t>6. </a:t>
            </a:r>
            <a:r>
              <a:rPr lang="en-US" sz="4000" dirty="0"/>
              <a:t>Fade Into Black Screen</a:t>
            </a:r>
          </a:p>
        </p:txBody>
      </p:sp>
      <p:pic>
        <p:nvPicPr>
          <p:cNvPr id="20" name="Picture 19"/>
          <p:cNvPicPr>
            <a:picLocks noChangeAspect="1"/>
          </p:cNvPicPr>
          <p:nvPr/>
        </p:nvPicPr>
        <p:blipFill>
          <a:blip r:embed="rId3"/>
          <a:stretch>
            <a:fillRect/>
          </a:stretch>
        </p:blipFill>
        <p:spPr>
          <a:xfrm>
            <a:off x="702660" y="2829047"/>
            <a:ext cx="1607722" cy="2859601"/>
          </a:xfrm>
          <a:prstGeom prst="rect">
            <a:avLst/>
          </a:prstGeom>
        </p:spPr>
      </p:pic>
      <p:sp>
        <p:nvSpPr>
          <p:cNvPr id="24" name="TextBox 23"/>
          <p:cNvSpPr txBox="1"/>
          <p:nvPr/>
        </p:nvSpPr>
        <p:spPr>
          <a:xfrm>
            <a:off x="1961804" y="2152996"/>
            <a:ext cx="1313411" cy="369332"/>
          </a:xfrm>
          <a:prstGeom prst="rect">
            <a:avLst/>
          </a:prstGeom>
          <a:noFill/>
        </p:spPr>
        <p:txBody>
          <a:bodyPr wrap="square" rtlCol="0">
            <a:spAutoFit/>
          </a:bodyPr>
          <a:lstStyle/>
          <a:p>
            <a:pPr algn="ctr"/>
            <a:r>
              <a:rPr lang="en-US" dirty="0"/>
              <a:t>[Fade out]</a:t>
            </a:r>
          </a:p>
        </p:txBody>
      </p:sp>
      <p:sp>
        <p:nvSpPr>
          <p:cNvPr id="25" name="TextBox 24"/>
          <p:cNvSpPr txBox="1"/>
          <p:nvPr/>
        </p:nvSpPr>
        <p:spPr>
          <a:xfrm>
            <a:off x="8339133" y="2152996"/>
            <a:ext cx="1196639" cy="369332"/>
          </a:xfrm>
          <a:prstGeom prst="rect">
            <a:avLst/>
          </a:prstGeom>
          <a:noFill/>
        </p:spPr>
        <p:txBody>
          <a:bodyPr wrap="square" rtlCol="0">
            <a:spAutoFit/>
          </a:bodyPr>
          <a:lstStyle/>
          <a:p>
            <a:pPr algn="ctr"/>
            <a:r>
              <a:rPr lang="en-US" dirty="0"/>
              <a:t>[Darken]</a:t>
            </a:r>
          </a:p>
        </p:txBody>
      </p:sp>
      <p:cxnSp>
        <p:nvCxnSpPr>
          <p:cNvPr id="26" name="Straight Arrow Connector 25"/>
          <p:cNvCxnSpPr>
            <a:cxnSpLocks/>
            <a:stCxn id="25" idx="3"/>
          </p:cNvCxnSpPr>
          <p:nvPr/>
        </p:nvCxnSpPr>
        <p:spPr>
          <a:xfrm>
            <a:off x="9535772" y="2337662"/>
            <a:ext cx="19662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flipH="1">
            <a:off x="6259219" y="2337662"/>
            <a:ext cx="2086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24" idx="3"/>
          </p:cNvCxnSpPr>
          <p:nvPr/>
        </p:nvCxnSpPr>
        <p:spPr>
          <a:xfrm>
            <a:off x="3275215" y="2337662"/>
            <a:ext cx="1131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flipH="1">
            <a:off x="702660" y="2337662"/>
            <a:ext cx="1259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685378" y="2152996"/>
            <a:ext cx="997528" cy="369332"/>
          </a:xfrm>
          <a:prstGeom prst="rect">
            <a:avLst/>
          </a:prstGeom>
          <a:noFill/>
        </p:spPr>
        <p:txBody>
          <a:bodyPr wrap="square" rtlCol="0">
            <a:spAutoFit/>
          </a:bodyPr>
          <a:lstStyle/>
          <a:p>
            <a:r>
              <a:rPr lang="en-US" dirty="0"/>
              <a:t>[Pause]</a:t>
            </a:r>
          </a:p>
        </p:txBody>
      </p:sp>
      <p:pic>
        <p:nvPicPr>
          <p:cNvPr id="3" name="Picture 2"/>
          <p:cNvPicPr>
            <a:picLocks noChangeAspect="1"/>
          </p:cNvPicPr>
          <p:nvPr/>
        </p:nvPicPr>
        <p:blipFill>
          <a:blip r:embed="rId4"/>
          <a:stretch>
            <a:fillRect/>
          </a:stretch>
        </p:blipFill>
        <p:spPr>
          <a:xfrm>
            <a:off x="2541283" y="2829046"/>
            <a:ext cx="1607722" cy="2859602"/>
          </a:xfrm>
          <a:prstGeom prst="rect">
            <a:avLst/>
          </a:prstGeom>
        </p:spPr>
      </p:pic>
      <p:pic>
        <p:nvPicPr>
          <p:cNvPr id="4" name="Picture 3"/>
          <p:cNvPicPr>
            <a:picLocks noChangeAspect="1"/>
          </p:cNvPicPr>
          <p:nvPr/>
        </p:nvPicPr>
        <p:blipFill>
          <a:blip r:embed="rId5"/>
          <a:stretch>
            <a:fillRect/>
          </a:stretch>
        </p:blipFill>
        <p:spPr>
          <a:xfrm>
            <a:off x="4379907" y="2829046"/>
            <a:ext cx="1608469" cy="2860930"/>
          </a:xfrm>
          <a:prstGeom prst="rect">
            <a:avLst/>
          </a:prstGeom>
        </p:spPr>
      </p:pic>
      <p:pic>
        <p:nvPicPr>
          <p:cNvPr id="5" name="Picture 4"/>
          <p:cNvPicPr>
            <a:picLocks noChangeAspect="1"/>
          </p:cNvPicPr>
          <p:nvPr/>
        </p:nvPicPr>
        <p:blipFill>
          <a:blip r:embed="rId6"/>
          <a:stretch>
            <a:fillRect/>
          </a:stretch>
        </p:blipFill>
        <p:spPr>
          <a:xfrm>
            <a:off x="6218530" y="2829046"/>
            <a:ext cx="1607722" cy="2859602"/>
          </a:xfrm>
          <a:prstGeom prst="rect">
            <a:avLst/>
          </a:prstGeom>
        </p:spPr>
      </p:pic>
      <p:pic>
        <p:nvPicPr>
          <p:cNvPr id="6" name="Picture 5"/>
          <p:cNvPicPr>
            <a:picLocks noChangeAspect="1"/>
          </p:cNvPicPr>
          <p:nvPr/>
        </p:nvPicPr>
        <p:blipFill>
          <a:blip r:embed="rId7"/>
          <a:stretch>
            <a:fillRect/>
          </a:stretch>
        </p:blipFill>
        <p:spPr>
          <a:xfrm>
            <a:off x="8056406" y="2829046"/>
            <a:ext cx="1607722" cy="2859602"/>
          </a:xfrm>
          <a:prstGeom prst="rect">
            <a:avLst/>
          </a:prstGeom>
        </p:spPr>
      </p:pic>
      <p:pic>
        <p:nvPicPr>
          <p:cNvPr id="7" name="Picture 6"/>
          <p:cNvPicPr>
            <a:picLocks noChangeAspect="1"/>
          </p:cNvPicPr>
          <p:nvPr/>
        </p:nvPicPr>
        <p:blipFill>
          <a:blip r:embed="rId8"/>
          <a:stretch>
            <a:fillRect/>
          </a:stretch>
        </p:blipFill>
        <p:spPr>
          <a:xfrm>
            <a:off x="9894282" y="2829046"/>
            <a:ext cx="1607722" cy="2859602"/>
          </a:xfrm>
          <a:prstGeom prst="rect">
            <a:avLst/>
          </a:prstGeom>
        </p:spPr>
      </p:pic>
    </p:spTree>
    <p:extLst>
      <p:ext uri="{BB962C8B-B14F-4D97-AF65-F5344CB8AC3E}">
        <p14:creationId xmlns:p14="http://schemas.microsoft.com/office/powerpoint/2010/main" val="379963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18000"/>
                  <a:satMod val="160000"/>
                  <a:lumMod val="28000"/>
                </a:schemeClr>
                <a:schemeClr val="bg2">
                  <a:tint val="95000"/>
                  <a:satMod val="160000"/>
                  <a:lumMod val="116000"/>
                </a:schemeClr>
              </a:duotone>
            </a:blip>
            <a:stretch/>
          </a:blipFill>
          <a:ln>
            <a:noFill/>
          </a:ln>
          <a:effectLst/>
        </p:spPr>
      </p:sp>
      <p:sp>
        <p:nvSpPr>
          <p:cNvPr id="2" name="Title 1"/>
          <p:cNvSpPr>
            <a:spLocks noGrp="1"/>
          </p:cNvSpPr>
          <p:nvPr>
            <p:ph type="title"/>
          </p:nvPr>
        </p:nvSpPr>
        <p:spPr>
          <a:xfrm>
            <a:off x="762000" y="305593"/>
            <a:ext cx="10668000" cy="969963"/>
          </a:xfrm>
        </p:spPr>
        <p:txBody>
          <a:bodyPr vert="horz" lIns="91440" tIns="45720" rIns="91440" bIns="45720" rtlCol="0" anchor="b">
            <a:normAutofit/>
          </a:bodyPr>
          <a:lstStyle/>
          <a:p>
            <a:r>
              <a:rPr lang="en-US" sz="4800" dirty="0"/>
              <a:t>7. </a:t>
            </a:r>
            <a:r>
              <a:rPr lang="en-US" sz="4000" dirty="0"/>
              <a:t>Camera resets/Turns on</a:t>
            </a:r>
          </a:p>
        </p:txBody>
      </p:sp>
      <p:pic>
        <p:nvPicPr>
          <p:cNvPr id="7" name="Picture 6"/>
          <p:cNvPicPr>
            <a:picLocks noChangeAspect="1"/>
          </p:cNvPicPr>
          <p:nvPr/>
        </p:nvPicPr>
        <p:blipFill>
          <a:blip r:embed="rId3"/>
          <a:stretch>
            <a:fillRect/>
          </a:stretch>
        </p:blipFill>
        <p:spPr>
          <a:xfrm>
            <a:off x="3111505" y="1763639"/>
            <a:ext cx="2589736" cy="4606278"/>
          </a:xfrm>
          <a:prstGeom prst="rect">
            <a:avLst/>
          </a:prstGeom>
        </p:spPr>
      </p:pic>
      <p:pic>
        <p:nvPicPr>
          <p:cNvPr id="10" name="Picture 9"/>
          <p:cNvPicPr>
            <a:picLocks noChangeAspect="1"/>
          </p:cNvPicPr>
          <p:nvPr/>
        </p:nvPicPr>
        <p:blipFill>
          <a:blip r:embed="rId4"/>
          <a:stretch>
            <a:fillRect/>
          </a:stretch>
        </p:blipFill>
        <p:spPr>
          <a:xfrm>
            <a:off x="6678595" y="1763639"/>
            <a:ext cx="2589737" cy="4606279"/>
          </a:xfrm>
          <a:prstGeom prst="rect">
            <a:avLst/>
          </a:prstGeom>
        </p:spPr>
      </p:pic>
    </p:spTree>
    <p:extLst>
      <p:ext uri="{BB962C8B-B14F-4D97-AF65-F5344CB8AC3E}">
        <p14:creationId xmlns:p14="http://schemas.microsoft.com/office/powerpoint/2010/main" val="3048290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18000"/>
                  <a:satMod val="160000"/>
                  <a:lumMod val="28000"/>
                </a:schemeClr>
                <a:schemeClr val="bg2">
                  <a:tint val="95000"/>
                  <a:satMod val="160000"/>
                  <a:lumMod val="116000"/>
                </a:schemeClr>
              </a:duotone>
            </a:blip>
            <a:stretch/>
          </a:blipFill>
          <a:ln>
            <a:noFill/>
          </a:ln>
          <a:effectLst/>
        </p:spPr>
      </p:sp>
      <p:sp>
        <p:nvSpPr>
          <p:cNvPr id="2" name="Title 1"/>
          <p:cNvSpPr>
            <a:spLocks noGrp="1"/>
          </p:cNvSpPr>
          <p:nvPr>
            <p:ph type="title"/>
          </p:nvPr>
        </p:nvSpPr>
        <p:spPr>
          <a:xfrm>
            <a:off x="1824510" y="305594"/>
            <a:ext cx="8609482" cy="969963"/>
          </a:xfrm>
        </p:spPr>
        <p:txBody>
          <a:bodyPr vert="horz" lIns="91440" tIns="45720" rIns="91440" bIns="45720" rtlCol="0" anchor="b">
            <a:normAutofit/>
          </a:bodyPr>
          <a:lstStyle/>
          <a:p>
            <a:r>
              <a:rPr lang="en-US" sz="4800" dirty="0"/>
              <a:t>8. </a:t>
            </a:r>
            <a:r>
              <a:rPr lang="en-US" sz="4000" dirty="0"/>
              <a:t>Recording Starts</a:t>
            </a:r>
          </a:p>
        </p:txBody>
      </p:sp>
      <p:pic>
        <p:nvPicPr>
          <p:cNvPr id="6" name="Picture 5"/>
          <p:cNvPicPr>
            <a:picLocks noChangeAspect="1"/>
          </p:cNvPicPr>
          <p:nvPr/>
        </p:nvPicPr>
        <p:blipFill>
          <a:blip r:embed="rId3"/>
          <a:stretch>
            <a:fillRect/>
          </a:stretch>
        </p:blipFill>
        <p:spPr>
          <a:xfrm>
            <a:off x="6664394" y="1763639"/>
            <a:ext cx="1898794" cy="3377321"/>
          </a:xfrm>
          <a:prstGeom prst="rect">
            <a:avLst/>
          </a:prstGeom>
        </p:spPr>
      </p:pic>
      <p:pic>
        <p:nvPicPr>
          <p:cNvPr id="11" name="Picture 10"/>
          <p:cNvPicPr>
            <a:picLocks noChangeAspect="1"/>
          </p:cNvPicPr>
          <p:nvPr/>
        </p:nvPicPr>
        <p:blipFill>
          <a:blip r:embed="rId4"/>
          <a:stretch>
            <a:fillRect/>
          </a:stretch>
        </p:blipFill>
        <p:spPr>
          <a:xfrm>
            <a:off x="3843229" y="1763639"/>
            <a:ext cx="1898794" cy="3377321"/>
          </a:xfrm>
          <a:prstGeom prst="rect">
            <a:avLst/>
          </a:prstGeom>
        </p:spPr>
      </p:pic>
      <p:sp>
        <p:nvSpPr>
          <p:cNvPr id="21" name="TextBox 20"/>
          <p:cNvSpPr txBox="1"/>
          <p:nvPr/>
        </p:nvSpPr>
        <p:spPr>
          <a:xfrm>
            <a:off x="2225666" y="5817215"/>
            <a:ext cx="7807170" cy="923330"/>
          </a:xfrm>
          <a:prstGeom prst="rect">
            <a:avLst/>
          </a:prstGeom>
          <a:noFill/>
        </p:spPr>
        <p:txBody>
          <a:bodyPr wrap="square" rtlCol="0">
            <a:spAutoFit/>
          </a:bodyPr>
          <a:lstStyle/>
          <a:p>
            <a:pPr algn="ctr"/>
            <a:r>
              <a:rPr lang="en-US" dirty="0"/>
              <a:t>*** Notice: Information Button disappears and button turns red once button is pressed, indicating recording is in progress.</a:t>
            </a:r>
          </a:p>
          <a:p>
            <a:pPr algn="ctr"/>
            <a:r>
              <a:rPr lang="en-US" dirty="0"/>
              <a:t>What the information button holds is TBD. ***</a:t>
            </a:r>
          </a:p>
        </p:txBody>
      </p:sp>
      <p:sp>
        <p:nvSpPr>
          <p:cNvPr id="22" name="TextBox 21"/>
          <p:cNvSpPr txBox="1"/>
          <p:nvPr/>
        </p:nvSpPr>
        <p:spPr>
          <a:xfrm>
            <a:off x="9204388" y="2265679"/>
            <a:ext cx="2660580" cy="2031325"/>
          </a:xfrm>
          <a:prstGeom prst="rect">
            <a:avLst/>
          </a:prstGeom>
          <a:noFill/>
        </p:spPr>
        <p:txBody>
          <a:bodyPr wrap="square" rtlCol="0">
            <a:spAutoFit/>
          </a:bodyPr>
          <a:lstStyle/>
          <a:p>
            <a:pPr algn="ctr"/>
            <a:r>
              <a:rPr lang="en-US" dirty="0"/>
              <a:t>If the X button is pressed during recording, the program will return to the state in the left picture (blue button, waiting for the button to be pressed).</a:t>
            </a:r>
          </a:p>
        </p:txBody>
      </p:sp>
      <p:sp>
        <p:nvSpPr>
          <p:cNvPr id="25" name="TextBox 24"/>
          <p:cNvSpPr txBox="1"/>
          <p:nvPr/>
        </p:nvSpPr>
        <p:spPr>
          <a:xfrm>
            <a:off x="541449" y="2265679"/>
            <a:ext cx="2660580" cy="2585323"/>
          </a:xfrm>
          <a:prstGeom prst="rect">
            <a:avLst/>
          </a:prstGeom>
          <a:noFill/>
        </p:spPr>
        <p:txBody>
          <a:bodyPr wrap="square" rtlCol="0">
            <a:spAutoFit/>
          </a:bodyPr>
          <a:lstStyle/>
          <a:p>
            <a:pPr algn="ctr"/>
            <a:r>
              <a:rPr lang="en-US" dirty="0"/>
              <a:t>If the X button is pressed before recording, the program will return to the beginning of the program, loading the program up again from scratch and resetting the user’s email input.</a:t>
            </a:r>
          </a:p>
        </p:txBody>
      </p:sp>
      <p:sp>
        <p:nvSpPr>
          <p:cNvPr id="23" name="TextBox 22"/>
          <p:cNvSpPr txBox="1"/>
          <p:nvPr/>
        </p:nvSpPr>
        <p:spPr>
          <a:xfrm>
            <a:off x="3396211" y="5259710"/>
            <a:ext cx="5466080" cy="369332"/>
          </a:xfrm>
          <a:prstGeom prst="rect">
            <a:avLst/>
          </a:prstGeom>
          <a:noFill/>
        </p:spPr>
        <p:txBody>
          <a:bodyPr wrap="square" rtlCol="0">
            <a:spAutoFit/>
          </a:bodyPr>
          <a:lstStyle/>
          <a:p>
            <a:pPr algn="ctr"/>
            <a:r>
              <a:rPr lang="en-US" dirty="0"/>
              <a:t>[Recording button is pressed/recording starts]</a:t>
            </a:r>
          </a:p>
        </p:txBody>
      </p:sp>
    </p:spTree>
    <p:extLst>
      <p:ext uri="{BB962C8B-B14F-4D97-AF65-F5344CB8AC3E}">
        <p14:creationId xmlns:p14="http://schemas.microsoft.com/office/powerpoint/2010/main" val="38945371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384</TotalTime>
  <Words>408</Words>
  <Application>Microsoft Office PowerPoint</Application>
  <PresentationFormat>Widescreen</PresentationFormat>
  <Paragraphs>35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Bookman Old Style</vt:lpstr>
      <vt:lpstr>Rockwell</vt:lpstr>
      <vt:lpstr>Damask</vt:lpstr>
      <vt:lpstr>Videobooth</vt:lpstr>
      <vt:lpstr>1. User loads app</vt:lpstr>
      <vt:lpstr>2. Fade in/Fade Out</vt:lpstr>
      <vt:lpstr>3. Fade in Boxes</vt:lpstr>
      <vt:lpstr>4. Incorrect Code</vt:lpstr>
      <vt:lpstr>5. Valid Code</vt:lpstr>
      <vt:lpstr>6. Fade Into Black Screen</vt:lpstr>
      <vt:lpstr>7. Camera resets/Turns on</vt:lpstr>
      <vt:lpstr>8. Recording Starts</vt:lpstr>
      <vt:lpstr>9. Playback/Mail 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Videobooth</dc:title>
  <dc:creator>Erick Palma</dc:creator>
  <cp:lastModifiedBy>Erick Palma</cp:lastModifiedBy>
  <cp:revision>30</cp:revision>
  <dcterms:created xsi:type="dcterms:W3CDTF">2017-03-13T22:23:44Z</dcterms:created>
  <dcterms:modified xsi:type="dcterms:W3CDTF">2017-03-14T04:47:48Z</dcterms:modified>
</cp:coreProperties>
</file>